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6"/>
  </p:notesMasterIdLst>
  <p:handoutMasterIdLst>
    <p:handoutMasterId r:id="rId17"/>
  </p:handoutMasterIdLst>
  <p:sldIdLst>
    <p:sldId id="339" r:id="rId2"/>
    <p:sldId id="348" r:id="rId3"/>
    <p:sldId id="340" r:id="rId4"/>
    <p:sldId id="342" r:id="rId5"/>
    <p:sldId id="343" r:id="rId6"/>
    <p:sldId id="344" r:id="rId7"/>
    <p:sldId id="345" r:id="rId8"/>
    <p:sldId id="349" r:id="rId9"/>
    <p:sldId id="350" r:id="rId10"/>
    <p:sldId id="351" r:id="rId11"/>
    <p:sldId id="352" r:id="rId12"/>
    <p:sldId id="353" r:id="rId13"/>
    <p:sldId id="354" r:id="rId14"/>
    <p:sldId id="355" r:id="rId1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800000"/>
    <a:srgbClr val="990000"/>
    <a:srgbClr val="EECE7E"/>
    <a:srgbClr val="6666FF"/>
    <a:srgbClr val="336699"/>
    <a:srgbClr val="DDDDDD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pt-PT"/>
              <a:t>cabeçalho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C0CC9A3-949A-4AB5-933E-3DF2A97F3F48}" type="datetimeFigureOut">
              <a:rPr lang="pt-PT"/>
              <a:pPr>
                <a:defRPr/>
              </a:pPr>
              <a:t>12-07-2012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pt-PT" smtClean="0"/>
              <a:t>Teresa Coutinho e Helena Matos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CF4ED0E-F852-4E00-8B87-849E2758FE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0946224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pt-PT"/>
              <a:t>cabeçalho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72B6627-B0DE-42FA-9B73-3A648F5EC34A}" type="datetimeFigureOut">
              <a:rPr lang="pt-PT"/>
              <a:pPr>
                <a:defRPr/>
              </a:pPr>
              <a:t>12-07-2012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pt-PT" smtClean="0"/>
              <a:t>Teresa Coutinho e Helena Matos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6CE27B4-E9EA-4FA5-8BC5-577E30FF5A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787582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Berlin Sans FB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A01EF-F035-4E28-9581-A89E00DFDA3A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94C26-E4ED-4771-BE68-E784538C83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198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523DE-E013-4F99-ABEA-011E1B89F567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AE746-0A63-425D-83C3-34DC4000DD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079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4FF40-CE0D-4C78-BA8C-728D011FE7A3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68269-7F22-42D3-8F17-0C1818964E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919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5D715-35A0-4ADB-BB8E-A26FDF19930C}" type="datetime1">
              <a:rPr lang="pt-PT" smtClean="0"/>
              <a:t>12-07-2012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EC109-88C6-4727-BFDF-CC6EEE67A1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3423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DB881-1873-4BD6-873E-854410BB3CAE}" type="datetime1">
              <a:rPr lang="pt-PT" smtClean="0"/>
              <a:t>12-07-2012</a:t>
            </a:fld>
            <a:endParaRPr lang="pt-PT"/>
          </a:p>
        </p:txBody>
      </p:sp>
      <p:sp>
        <p:nvSpPr>
          <p:cNvPr id="3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4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BD4BE-F200-4C37-BB00-0AA71ED89F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522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2BF03-2E97-48D4-988E-9DA492FCC825}" type="datetime1">
              <a:rPr lang="pt-PT" smtClean="0"/>
              <a:t>12-07-2012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061CC-6FEE-4FDA-AE1E-39922762B1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85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39D46-A92C-4733-BA06-793B098A6F44}" type="datetime1">
              <a:rPr lang="pt-PT" smtClean="0"/>
              <a:t>12-07-2012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12FBB-EBE2-4B80-A804-071DED987C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686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F12C5-B0F2-4482-A54F-FF10034E8D60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A1C5E-6B1B-44EB-A54E-43E8231237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51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8C59-CC47-48D1-936A-62A156E90E02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4B958-A026-4D1D-8DBC-32A0B71F68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9860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19" y="0"/>
            <a:ext cx="9307148" cy="6957392"/>
          </a:xfrm>
          <a:prstGeom prst="rect">
            <a:avLst/>
          </a:prstGeom>
        </p:spPr>
      </p:pic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1028" name="Marcador de Posição do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Berlin Sans FB" pitchFamily="34" charset="0"/>
              </a:defRPr>
            </a:lvl1pPr>
          </a:lstStyle>
          <a:p>
            <a:pPr>
              <a:defRPr/>
            </a:pPr>
            <a:fld id="{57841F93-FAB8-4F6F-BEF8-71A8119FD5F8}" type="datetime1">
              <a:rPr lang="pt-PT" smtClean="0"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Berlin Sans FB" pitchFamily="34" charset="0"/>
              </a:defRPr>
            </a:lvl1pPr>
          </a:lstStyle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bg1"/>
                </a:solidFill>
                <a:latin typeface="Berlin Sans FB" pitchFamily="34" charset="0"/>
              </a:defRPr>
            </a:lvl1pPr>
          </a:lstStyle>
          <a:p>
            <a:pPr>
              <a:defRPr/>
            </a:pPr>
            <a:fld id="{59C314E0-94E7-4C51-8C0E-88D67FDB45FB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3" r:id="rId5"/>
    <p:sldLayoutId id="2147483704" r:id="rId6"/>
    <p:sldLayoutId id="2147483705" r:id="rId7"/>
    <p:sldLayoutId id="2147483706" r:id="rId8"/>
    <p:sldLayoutId id="2147483707" r:id="rId9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800" kern="1200">
          <a:ln w="19050">
            <a:solidFill>
              <a:schemeClr val="bg1"/>
            </a:solidFill>
          </a:ln>
          <a:solidFill>
            <a:schemeClr val="tx2"/>
          </a:solidFill>
          <a:effectLst>
            <a:reflection blurRad="6350" stA="55000" endA="300" endPos="45500" dir="5400000" sy="-100000" algn="bl" rotWithShape="0"/>
          </a:effectLst>
          <a:latin typeface="Berlin Sans FB" pitchFamily="34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ebdings" pitchFamily="18" charset="2"/>
        <a:buChar char="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ebdings" pitchFamily="18" charset="2"/>
        <a:buChar char=""/>
        <a:defRPr sz="2800" kern="1200">
          <a:solidFill>
            <a:schemeClr val="accent5">
              <a:lumMod val="40000"/>
              <a:lumOff val="60000"/>
            </a:schemeClr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ebdings" pitchFamily="18" charset="2"/>
        <a:buChar char=""/>
        <a:defRPr sz="2400" kern="1200">
          <a:solidFill>
            <a:schemeClr val="accent5">
              <a:lumMod val="40000"/>
              <a:lumOff val="60000"/>
            </a:schemeClr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ebdings" pitchFamily="18" charset="2"/>
        <a:buChar char=""/>
        <a:defRPr sz="2000" kern="1200">
          <a:solidFill>
            <a:schemeClr val="accent5">
              <a:lumMod val="40000"/>
              <a:lumOff val="60000"/>
            </a:schemeClr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accent5">
              <a:lumMod val="40000"/>
              <a:lumOff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3.bp.blogspot.com/_DB16rCKntqo/Rv_SJXq0fQI/AAAAAAAAEHw/4WpLjFoDqDM/s1600-h/genoma_humano_medium.gi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alzheimermed.com.br/imagens/conceitos/gen1.jp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0"/>
          </a:xfrm>
        </p:spPr>
        <p:txBody>
          <a:bodyPr/>
          <a:lstStyle/>
          <a:p>
            <a:r>
              <a:rPr lang="pt-PT" dirty="0" smtClean="0"/>
              <a:t>NOÇÕES BÁSICAS DE HEREDITARIEDADE</a:t>
            </a:r>
            <a:endParaRPr lang="pt-PT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sz="2800" dirty="0" smtClean="0"/>
              <a:t>Trabalho realizado por:</a:t>
            </a:r>
          </a:p>
          <a:p>
            <a:r>
              <a:rPr lang="pt-PT" dirty="0" smtClean="0"/>
              <a:t>Teresa Coutinho e Helena Matos</a:t>
            </a:r>
          </a:p>
          <a:p>
            <a:r>
              <a:rPr lang="pt-PT" sz="2400" dirty="0" smtClean="0"/>
              <a:t>Canidelo, 2 de julho de 2012</a:t>
            </a:r>
            <a:endParaRPr lang="pt-PT" sz="2400" dirty="0"/>
          </a:p>
        </p:txBody>
      </p:sp>
      <p:pic>
        <p:nvPicPr>
          <p:cNvPr id="30722" name="Picture 2" descr="http://odontologiasprata.files.wordpress.com/2010/06/pai-e-filho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9858">
            <a:off x="7122816" y="4854403"/>
            <a:ext cx="1830293" cy="1830293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38859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 o que é o genoma?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 smtClean="0"/>
          </a:p>
          <a:p>
            <a:endParaRPr lang="pt-PT" dirty="0"/>
          </a:p>
          <a:p>
            <a:r>
              <a:rPr lang="pt-PT" sz="4000" dirty="0" smtClean="0">
                <a:latin typeface="Berlin Sans FB" pitchFamily="34" charset="0"/>
              </a:rPr>
              <a:t>  é o conjunto </a:t>
            </a:r>
          </a:p>
          <a:p>
            <a:pPr marL="0" indent="0">
              <a:buNone/>
            </a:pPr>
            <a:r>
              <a:rPr lang="pt-PT" sz="4000" dirty="0" smtClean="0">
                <a:latin typeface="Berlin Sans FB" pitchFamily="34" charset="0"/>
              </a:rPr>
              <a:t>  de todos </a:t>
            </a:r>
            <a:r>
              <a:rPr lang="pt-PT" sz="4000" dirty="0">
                <a:latin typeface="Berlin Sans FB" pitchFamily="34" charset="0"/>
              </a:rPr>
              <a:t>os genes </a:t>
            </a:r>
            <a:endParaRPr lang="pt-PT" sz="4000" dirty="0" smtClean="0">
              <a:latin typeface="Berlin Sans FB" pitchFamily="34" charset="0"/>
            </a:endParaRPr>
          </a:p>
          <a:p>
            <a:pPr marL="0" indent="0">
              <a:buNone/>
            </a:pPr>
            <a:r>
              <a:rPr lang="pt-PT" sz="4000" dirty="0" smtClean="0">
                <a:latin typeface="Berlin Sans FB" pitchFamily="34" charset="0"/>
              </a:rPr>
              <a:t>  humanos.</a:t>
            </a:r>
            <a:endParaRPr lang="pt-PT" sz="4000" dirty="0">
              <a:latin typeface="Berlin Sans FB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523DE-E013-4F99-ABEA-011E1B89F567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E746-0A63-425D-83C3-34DC4000DDF8}" type="slidenum">
              <a:rPr lang="pt-PT" smtClean="0"/>
              <a:pPr>
                <a:defRPr/>
              </a:pPr>
              <a:t>10</a:t>
            </a:fld>
            <a:endParaRPr lang="pt-PT"/>
          </a:p>
        </p:txBody>
      </p:sp>
      <p:pic>
        <p:nvPicPr>
          <p:cNvPr id="7" name="Picture 5" descr="genoma_humano_mediu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3695890" cy="450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856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Cariótipo Humano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523DE-E013-4F99-ABEA-011E1B89F567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E746-0A63-425D-83C3-34DC4000DDF8}" type="slidenum">
              <a:rPr lang="pt-PT" smtClean="0"/>
              <a:pPr>
                <a:defRPr/>
              </a:pPr>
              <a:t>11</a:t>
            </a:fld>
            <a:endParaRPr lang="pt-PT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0964"/>
            <a:ext cx="4032448" cy="4680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ad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3"/>
            <a:ext cx="3970997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181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Conceitos importantes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pt-PT" sz="2400" dirty="0" smtClean="0">
              <a:solidFill>
                <a:schemeClr val="tx2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</a:pPr>
            <a:r>
              <a:rPr lang="pt-PT" sz="2400" dirty="0" smtClean="0">
                <a:solidFill>
                  <a:schemeClr val="tx2"/>
                </a:solidFill>
                <a:latin typeface="Berlin Sans FB" pitchFamily="34" charset="0"/>
              </a:rPr>
              <a:t>GENÓTIPO</a:t>
            </a:r>
            <a:r>
              <a:rPr lang="pt-PT" sz="2400" dirty="0">
                <a:solidFill>
                  <a:schemeClr val="tx2"/>
                </a:solidFill>
                <a:latin typeface="Berlin Sans FB" pitchFamily="34" charset="0"/>
              </a:rPr>
              <a:t>: </a:t>
            </a:r>
            <a:r>
              <a:rPr lang="pt-PT" sz="2400" dirty="0">
                <a:latin typeface="Berlin Sans FB" pitchFamily="34" charset="0"/>
              </a:rPr>
              <a:t>é a constituição genética de um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pt-PT" sz="2400" dirty="0">
                <a:latin typeface="Berlin Sans FB" pitchFamily="34" charset="0"/>
              </a:rPr>
              <a:t>  </a:t>
            </a:r>
            <a:r>
              <a:rPr lang="pt-PT" sz="2400" dirty="0" smtClean="0">
                <a:latin typeface="Berlin Sans FB" pitchFamily="34" charset="0"/>
              </a:rPr>
              <a:t> </a:t>
            </a:r>
            <a:r>
              <a:rPr lang="pt-PT" sz="2400" dirty="0">
                <a:latin typeface="Berlin Sans FB" pitchFamily="34" charset="0"/>
              </a:rPr>
              <a:t>indivíduo</a:t>
            </a:r>
            <a:r>
              <a:rPr lang="pt-PT" sz="2400" dirty="0" smtClean="0">
                <a:latin typeface="Berlin Sans FB" pitchFamily="34" charset="0"/>
              </a:rPr>
              <a:t>.</a:t>
            </a:r>
            <a:endParaRPr lang="pt-PT" sz="2400" dirty="0">
              <a:latin typeface="Berlin Sans FB" pitchFamily="34" charset="0"/>
            </a:endParaRPr>
          </a:p>
          <a:p>
            <a:pPr>
              <a:lnSpc>
                <a:spcPct val="90000"/>
              </a:lnSpc>
            </a:pPr>
            <a:r>
              <a:rPr lang="pt-PT" sz="2400" dirty="0">
                <a:solidFill>
                  <a:schemeClr val="tx2"/>
                </a:solidFill>
                <a:latin typeface="Berlin Sans FB" pitchFamily="34" charset="0"/>
              </a:rPr>
              <a:t>FENÓTIPO: </a:t>
            </a:r>
            <a:r>
              <a:rPr lang="pt-PT" sz="2400" dirty="0">
                <a:latin typeface="Berlin Sans FB" pitchFamily="34" charset="0"/>
              </a:rPr>
              <a:t>é o resultado da </a:t>
            </a:r>
            <a:r>
              <a:rPr lang="pt-PT" sz="2400" dirty="0" smtClean="0">
                <a:latin typeface="Berlin Sans FB" pitchFamily="34" charset="0"/>
              </a:rPr>
              <a:t>interação </a:t>
            </a:r>
            <a:r>
              <a:rPr lang="pt-PT" sz="2400" dirty="0">
                <a:latin typeface="Berlin Sans FB" pitchFamily="34" charset="0"/>
              </a:rPr>
              <a:t>do </a:t>
            </a:r>
            <a:endParaRPr lang="pt-PT" sz="2400" dirty="0" smtClean="0">
              <a:latin typeface="Berlin Sans FB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pt-PT" sz="2400" dirty="0" smtClean="0">
                <a:latin typeface="Berlin Sans FB" pitchFamily="34" charset="0"/>
              </a:rPr>
              <a:t>genótipo + influência </a:t>
            </a:r>
            <a:r>
              <a:rPr lang="pt-PT" sz="2400" dirty="0">
                <a:latin typeface="Berlin Sans FB" pitchFamily="34" charset="0"/>
              </a:rPr>
              <a:t>do meio </a:t>
            </a:r>
            <a:r>
              <a:rPr lang="pt-PT" sz="2400" dirty="0" smtClean="0">
                <a:latin typeface="Berlin Sans FB" pitchFamily="34" charset="0"/>
              </a:rPr>
              <a:t>ambiente</a:t>
            </a:r>
            <a:endParaRPr lang="pt-PT" sz="2400" dirty="0">
              <a:latin typeface="Berlin Sans FB" pitchFamily="34" charset="0"/>
            </a:endParaRPr>
          </a:p>
          <a:p>
            <a:pPr>
              <a:lnSpc>
                <a:spcPct val="90000"/>
              </a:lnSpc>
            </a:pPr>
            <a:r>
              <a:rPr lang="pt-PT" sz="2400" dirty="0">
                <a:solidFill>
                  <a:schemeClr val="tx2"/>
                </a:solidFill>
                <a:latin typeface="Berlin Sans FB" pitchFamily="34" charset="0"/>
              </a:rPr>
              <a:t>LINHAGEM PURA: </a:t>
            </a:r>
            <a:r>
              <a:rPr lang="pt-PT" sz="2400" dirty="0">
                <a:latin typeface="Berlin Sans FB" pitchFamily="34" charset="0"/>
              </a:rPr>
              <a:t>quando os indivíduos </a:t>
            </a:r>
            <a:endParaRPr lang="pt-PT" sz="2400" dirty="0" smtClean="0">
              <a:latin typeface="Berlin Sans FB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pt-PT" sz="2400" dirty="0" smtClean="0">
                <a:latin typeface="Berlin Sans FB" pitchFamily="34" charset="0"/>
              </a:rPr>
              <a:t>apresentam </a:t>
            </a:r>
            <a:r>
              <a:rPr lang="pt-PT" sz="2400" dirty="0">
                <a:latin typeface="Berlin Sans FB" pitchFamily="34" charset="0"/>
              </a:rPr>
              <a:t>os  </a:t>
            </a:r>
            <a:r>
              <a:rPr lang="pt-PT" sz="2400" dirty="0" smtClean="0">
                <a:latin typeface="Berlin Sans FB" pitchFamily="34" charset="0"/>
              </a:rPr>
              <a:t>caracteres em </a:t>
            </a:r>
            <a:r>
              <a:rPr lang="pt-PT" sz="2400" dirty="0" err="1" smtClean="0">
                <a:latin typeface="Berlin Sans FB" pitchFamily="34" charset="0"/>
              </a:rPr>
              <a:t>homozigose</a:t>
            </a:r>
            <a:r>
              <a:rPr lang="pt-PT" sz="2400" dirty="0" smtClean="0">
                <a:latin typeface="Berlin Sans FB" pitchFamily="34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pt-PT" sz="2400" dirty="0" smtClean="0">
                <a:solidFill>
                  <a:schemeClr val="tx2"/>
                </a:solidFill>
                <a:latin typeface="Berlin Sans FB" pitchFamily="34" charset="0"/>
              </a:rPr>
              <a:t>HOMOZIGOTO</a:t>
            </a:r>
            <a:r>
              <a:rPr lang="pt-PT" sz="2400" dirty="0">
                <a:solidFill>
                  <a:schemeClr val="tx2"/>
                </a:solidFill>
                <a:latin typeface="Berlin Sans FB" pitchFamily="34" charset="0"/>
              </a:rPr>
              <a:t>: </a:t>
            </a:r>
            <a:r>
              <a:rPr lang="pt-PT" sz="2400" dirty="0">
                <a:latin typeface="Berlin Sans FB" pitchFamily="34" charset="0"/>
              </a:rPr>
              <a:t>genes alelos iguais, </a:t>
            </a:r>
            <a:endParaRPr lang="pt-PT" sz="2400" dirty="0" smtClean="0">
              <a:latin typeface="Berlin Sans FB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pt-PT" sz="2400" dirty="0" smtClean="0">
                <a:latin typeface="Berlin Sans FB" pitchFamily="34" charset="0"/>
              </a:rPr>
              <a:t>dominantes </a:t>
            </a:r>
            <a:r>
              <a:rPr lang="pt-PT" sz="2400" dirty="0">
                <a:latin typeface="Berlin Sans FB" pitchFamily="34" charset="0"/>
              </a:rPr>
              <a:t>ou </a:t>
            </a:r>
            <a:r>
              <a:rPr lang="pt-PT" sz="2400" dirty="0" smtClean="0">
                <a:latin typeface="Berlin Sans FB" pitchFamily="34" charset="0"/>
              </a:rPr>
              <a:t>recessivos </a:t>
            </a:r>
            <a:r>
              <a:rPr lang="pt-PT" sz="2400" dirty="0">
                <a:latin typeface="Berlin Sans FB" pitchFamily="34" charset="0"/>
              </a:rPr>
              <a:t>"AA ou aa</a:t>
            </a:r>
            <a:r>
              <a:rPr lang="pt-PT" sz="2400" dirty="0" smtClean="0">
                <a:latin typeface="Berlin Sans FB" pitchFamily="34" charset="0"/>
              </a:rPr>
              <a:t>".</a:t>
            </a:r>
            <a:endParaRPr lang="pt-PT" sz="2400" dirty="0">
              <a:latin typeface="Berlin Sans FB" pitchFamily="34" charset="0"/>
            </a:endParaRPr>
          </a:p>
          <a:p>
            <a:pPr>
              <a:lnSpc>
                <a:spcPct val="90000"/>
              </a:lnSpc>
            </a:pPr>
            <a:r>
              <a:rPr lang="pt-PT" sz="2400" dirty="0">
                <a:solidFill>
                  <a:schemeClr val="tx2"/>
                </a:solidFill>
                <a:latin typeface="Berlin Sans FB" pitchFamily="34" charset="0"/>
              </a:rPr>
              <a:t>HETEROZIGOTOS: </a:t>
            </a:r>
            <a:r>
              <a:rPr lang="pt-PT" sz="2400" dirty="0">
                <a:latin typeface="Berlin Sans FB" pitchFamily="34" charset="0"/>
              </a:rPr>
              <a:t>genes alelos diferentes Aa.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523DE-E013-4F99-ABEA-011E1B89F567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E746-0A63-425D-83C3-34DC4000DDF8}" type="slidenum">
              <a:rPr lang="pt-PT" smtClean="0"/>
              <a:pPr>
                <a:defRPr/>
              </a:pPr>
              <a:t>12</a:t>
            </a:fld>
            <a:endParaRPr lang="pt-PT"/>
          </a:p>
        </p:txBody>
      </p:sp>
      <p:pic>
        <p:nvPicPr>
          <p:cNvPr id="7" name="Picture 7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519" y="2132856"/>
            <a:ext cx="1740029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189" y="4437111"/>
            <a:ext cx="1944687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103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Exercício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523DE-E013-4F99-ABEA-011E1B89F567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E746-0A63-425D-83C3-34DC4000DDF8}" type="slidenum">
              <a:rPr lang="pt-PT" smtClean="0"/>
              <a:pPr>
                <a:defRPr/>
              </a:pPr>
              <a:t>13</a:t>
            </a:fld>
            <a:endParaRPr lang="pt-PT"/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8229600" cy="4680519"/>
          </a:xfrm>
        </p:spPr>
        <p:txBody>
          <a:bodyPr/>
          <a:lstStyle/>
          <a:p>
            <a:pPr algn="ctr"/>
            <a:endParaRPr lang="pt-PT" sz="3600" dirty="0" smtClean="0">
              <a:latin typeface="Berlin Sans FB" pitchFamily="34" charset="0"/>
            </a:endParaRPr>
          </a:p>
        </p:txBody>
      </p:sp>
      <p:pic>
        <p:nvPicPr>
          <p:cNvPr id="14" name="Picture 8" descr="arvore_genealogica1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984776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505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Webliografia</a:t>
            </a:r>
            <a:r>
              <a:rPr lang="pt-PT" dirty="0" smtClean="0"/>
              <a:t> consultada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800" dirty="0" smtClean="0"/>
              <a:t>SLIDESHARE</a:t>
            </a:r>
          </a:p>
          <a:p>
            <a:r>
              <a:rPr lang="pt-PT" sz="2800" dirty="0" smtClean="0"/>
              <a:t>WIKIPÉDIA</a:t>
            </a:r>
          </a:p>
          <a:p>
            <a:r>
              <a:rPr lang="pt-PT" sz="2800" dirty="0" smtClean="0"/>
              <a:t>GOOGLE (imagens)</a:t>
            </a:r>
            <a:endParaRPr lang="pt-PT" sz="28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523DE-E013-4F99-ABEA-011E1B89F567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E746-0A63-425D-83C3-34DC4000DDF8}" type="slidenum">
              <a:rPr lang="pt-PT" smtClean="0"/>
              <a:pPr>
                <a:defRPr/>
              </a:pPr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506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Índice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sz="2000" dirty="0" smtClean="0">
                <a:latin typeface="Berlin Sans FB" pitchFamily="34" charset="0"/>
              </a:rPr>
              <a:t>. Introdução</a:t>
            </a:r>
          </a:p>
          <a:p>
            <a:pPr marL="0" indent="0">
              <a:buNone/>
            </a:pPr>
            <a:r>
              <a:rPr lang="pt-PT" sz="2000" dirty="0" smtClean="0">
                <a:latin typeface="Berlin Sans FB" pitchFamily="34" charset="0"/>
              </a:rPr>
              <a:t>. Conceito de Hereditariedade</a:t>
            </a:r>
          </a:p>
          <a:p>
            <a:pPr marL="0" indent="0">
              <a:buNone/>
            </a:pPr>
            <a:r>
              <a:rPr lang="pt-PT" sz="2000" dirty="0" smtClean="0">
                <a:latin typeface="Berlin Sans FB" pitchFamily="34" charset="0"/>
              </a:rPr>
              <a:t>. O que são carateres</a:t>
            </a:r>
          </a:p>
          <a:p>
            <a:pPr marL="0" indent="0">
              <a:buNone/>
            </a:pPr>
            <a:r>
              <a:rPr lang="pt-PT" sz="2000" dirty="0" smtClean="0">
                <a:latin typeface="Berlin Sans FB" pitchFamily="34" charset="0"/>
              </a:rPr>
              <a:t>. DNA:</a:t>
            </a:r>
          </a:p>
          <a:p>
            <a:pPr marL="0" indent="0">
              <a:buNone/>
            </a:pPr>
            <a:r>
              <a:rPr lang="pt-PT" sz="2000" dirty="0" smtClean="0">
                <a:latin typeface="Berlin Sans FB" pitchFamily="34" charset="0"/>
              </a:rPr>
              <a:t>    - localização e constituição</a:t>
            </a:r>
          </a:p>
          <a:p>
            <a:pPr marL="0" indent="0">
              <a:buNone/>
            </a:pPr>
            <a:r>
              <a:rPr lang="pt-PT" sz="2000" dirty="0">
                <a:latin typeface="Berlin Sans FB" pitchFamily="34" charset="0"/>
              </a:rPr>
              <a:t> </a:t>
            </a:r>
            <a:r>
              <a:rPr lang="pt-PT" sz="2000" dirty="0" smtClean="0">
                <a:latin typeface="Berlin Sans FB" pitchFamily="34" charset="0"/>
              </a:rPr>
              <a:t>   - nucleótido</a:t>
            </a:r>
          </a:p>
          <a:p>
            <a:pPr marL="0" indent="0">
              <a:buNone/>
            </a:pPr>
            <a:r>
              <a:rPr lang="pt-PT" sz="2000" dirty="0">
                <a:latin typeface="Berlin Sans FB" pitchFamily="34" charset="0"/>
              </a:rPr>
              <a:t> </a:t>
            </a:r>
            <a:r>
              <a:rPr lang="pt-PT" sz="2000" dirty="0" smtClean="0">
                <a:latin typeface="Berlin Sans FB" pitchFamily="34" charset="0"/>
              </a:rPr>
              <a:t>   - gene</a:t>
            </a:r>
          </a:p>
          <a:p>
            <a:pPr marL="0" indent="0">
              <a:buNone/>
            </a:pPr>
            <a:r>
              <a:rPr lang="pt-PT" sz="2000" dirty="0">
                <a:latin typeface="Berlin Sans FB" pitchFamily="34" charset="0"/>
              </a:rPr>
              <a:t> </a:t>
            </a:r>
            <a:r>
              <a:rPr lang="pt-PT" sz="2000" dirty="0" smtClean="0">
                <a:latin typeface="Berlin Sans FB" pitchFamily="34" charset="0"/>
              </a:rPr>
              <a:t>   - genoma</a:t>
            </a:r>
          </a:p>
          <a:p>
            <a:pPr marL="0" indent="0">
              <a:buNone/>
            </a:pPr>
            <a:r>
              <a:rPr lang="pt-PT" sz="2000" dirty="0" smtClean="0">
                <a:latin typeface="Berlin Sans FB" pitchFamily="34" charset="0"/>
              </a:rPr>
              <a:t>. Cariótipo Humano</a:t>
            </a:r>
          </a:p>
          <a:p>
            <a:pPr marL="0" indent="0">
              <a:buNone/>
            </a:pPr>
            <a:r>
              <a:rPr lang="pt-PT" sz="2000" dirty="0" smtClean="0">
                <a:latin typeface="Berlin Sans FB" pitchFamily="34" charset="0"/>
              </a:rPr>
              <a:t>. Conceitos importantes</a:t>
            </a:r>
          </a:p>
          <a:p>
            <a:pPr marL="0" indent="0">
              <a:buNone/>
            </a:pPr>
            <a:r>
              <a:rPr lang="pt-PT" sz="2000" dirty="0" smtClean="0">
                <a:latin typeface="Berlin Sans FB" pitchFamily="34" charset="0"/>
              </a:rPr>
              <a:t>. Exercício</a:t>
            </a:r>
          </a:p>
          <a:p>
            <a:pPr marL="0" indent="0">
              <a:buNone/>
            </a:pPr>
            <a:r>
              <a:rPr lang="pt-PT" sz="2000" dirty="0" smtClean="0">
                <a:latin typeface="Berlin Sans FB" pitchFamily="34" charset="0"/>
              </a:rPr>
              <a:t>. </a:t>
            </a:r>
            <a:r>
              <a:rPr lang="pt-PT" sz="2000" dirty="0" err="1" smtClean="0">
                <a:latin typeface="Berlin Sans FB" pitchFamily="34" charset="0"/>
              </a:rPr>
              <a:t>Webliografia</a:t>
            </a:r>
            <a:r>
              <a:rPr lang="pt-PT" sz="2000" dirty="0" smtClean="0">
                <a:latin typeface="Berlin Sans FB" pitchFamily="34" charset="0"/>
              </a:rPr>
              <a:t> consultada</a:t>
            </a:r>
            <a:endParaRPr lang="pt-PT" sz="2000" dirty="0">
              <a:latin typeface="Berlin Sans FB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523DE-E013-4F99-ABEA-011E1B89F567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E746-0A63-425D-83C3-34DC4000DDF8}" type="slidenum">
              <a:rPr lang="pt-PT" smtClean="0"/>
              <a:pPr>
                <a:defRPr/>
              </a:pPr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085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Introdução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dirty="0" smtClean="0">
                <a:latin typeface="Berlin Sans FB" pitchFamily="34" charset="0"/>
              </a:rPr>
              <a:t>Desde sempre, as diferenças e semelhanças entre os organismos suscitaram questões:</a:t>
            </a:r>
          </a:p>
          <a:p>
            <a:pPr marL="457200" lvl="1" indent="0">
              <a:buNone/>
            </a:pPr>
            <a:r>
              <a:rPr lang="pt-PT" dirty="0" smtClean="0">
                <a:solidFill>
                  <a:schemeClr val="tx2"/>
                </a:solidFill>
                <a:latin typeface="Berlin Sans FB" pitchFamily="34" charset="0"/>
              </a:rPr>
              <a:t>Porque é que os membros de uma espécie são uniformes quanto a determinadas características? </a:t>
            </a:r>
          </a:p>
          <a:p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pic>
        <p:nvPicPr>
          <p:cNvPr id="5" name="Picture 13" descr="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9367">
            <a:off x="6060995" y="3790634"/>
            <a:ext cx="2634767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>
            <a:solidFill>
              <a:schemeClr val="bg1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BB063C-12C7-44FA-8885-18596F29C4AB}" type="datetime1">
              <a:rPr lang="pt-PT" smtClean="0"/>
              <a:t>12-07-2012</a:t>
            </a:fld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E746-0A63-425D-83C3-34DC4000DDF8}" type="slidenum">
              <a:rPr lang="pt-PT" smtClean="0"/>
              <a:pPr>
                <a:defRPr/>
              </a:pPr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380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 que é?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endParaRPr lang="pt-PT" b="1" kern="0" dirty="0">
              <a:latin typeface="Century Schoolbook" pitchFamily="18" charset="0"/>
            </a:endParaRPr>
          </a:p>
          <a:p>
            <a:pPr algn="ctr">
              <a:defRPr/>
            </a:pPr>
            <a:r>
              <a:rPr lang="pt-PT" kern="0" dirty="0" smtClean="0">
                <a:solidFill>
                  <a:schemeClr val="tx2"/>
                </a:solidFill>
                <a:latin typeface="Berlin Sans FB" pitchFamily="34" charset="0"/>
              </a:rPr>
              <a:t>Hereditariedade </a:t>
            </a:r>
            <a:r>
              <a:rPr lang="pt-PT" b="1" kern="0" dirty="0">
                <a:latin typeface="Berlin Sans FB" pitchFamily="34" charset="0"/>
              </a:rPr>
              <a:t>- </a:t>
            </a:r>
            <a:r>
              <a:rPr lang="pt-PT" kern="0" dirty="0">
                <a:latin typeface="Berlin Sans FB" pitchFamily="34" charset="0"/>
              </a:rPr>
              <a:t>é um ramo da Biologia que estuda os mecanismos de  transmissão dos </a:t>
            </a:r>
            <a:r>
              <a:rPr lang="pt-PT" kern="0" dirty="0" err="1" smtClean="0">
                <a:latin typeface="Berlin Sans FB" pitchFamily="34" charset="0"/>
              </a:rPr>
              <a:t>carateres</a:t>
            </a:r>
            <a:r>
              <a:rPr lang="pt-PT" kern="0" dirty="0" smtClean="0">
                <a:latin typeface="Berlin Sans FB" pitchFamily="34" charset="0"/>
              </a:rPr>
              <a:t> </a:t>
            </a:r>
            <a:r>
              <a:rPr lang="pt-PT" kern="0" dirty="0">
                <a:latin typeface="Berlin Sans FB" pitchFamily="34" charset="0"/>
              </a:rPr>
              <a:t>hereditários</a:t>
            </a:r>
            <a:r>
              <a:rPr lang="pt-PT" kern="0" dirty="0">
                <a:solidFill>
                  <a:schemeClr val="accent1"/>
                </a:solidFill>
                <a:latin typeface="Berlin Sans FB" pitchFamily="34" charset="0"/>
              </a:rPr>
              <a:t>.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523DE-E013-4F99-ABEA-011E1B89F567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E746-0A63-425D-83C3-34DC4000DDF8}" type="slidenum">
              <a:rPr lang="pt-PT" smtClean="0"/>
              <a:pPr>
                <a:defRPr/>
              </a:pPr>
              <a:t>4</a:t>
            </a:fld>
            <a:endParaRPr lang="pt-PT"/>
          </a:p>
        </p:txBody>
      </p:sp>
      <p:pic>
        <p:nvPicPr>
          <p:cNvPr id="40962" name="Picture 2" descr="http://t3.gstatic.com/images?q=tbn:ANd9GcQM3D94MiD8qlTNPeYiZlHPjfywya8b7x0-njAmxXRlOLtMB0vm2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89040"/>
            <a:ext cx="2686050" cy="1704976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194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Carateres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pt-PT" sz="2000" dirty="0" smtClean="0">
                <a:latin typeface="Berlin Sans FB" pitchFamily="34" charset="0"/>
              </a:rPr>
              <a:t>Os elementos que permitem descrever um ser vivo designam-se por </a:t>
            </a:r>
            <a:r>
              <a:rPr lang="pt-PT" sz="2000" b="1" u="sng" dirty="0" err="1" smtClean="0">
                <a:solidFill>
                  <a:srgbClr val="333399"/>
                </a:solidFill>
                <a:latin typeface="Berlin Sans FB" pitchFamily="34" charset="0"/>
              </a:rPr>
              <a:t>carateres</a:t>
            </a:r>
            <a:r>
              <a:rPr lang="pt-PT" sz="2000" dirty="0" smtClean="0">
                <a:latin typeface="Berlin Sans FB" pitchFamily="34" charset="0"/>
              </a:rPr>
              <a:t>.</a:t>
            </a:r>
          </a:p>
          <a:p>
            <a:pPr algn="just"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pt-PT" sz="2000" dirty="0" smtClean="0">
                <a:latin typeface="Berlin Sans FB" pitchFamily="34" charset="0"/>
              </a:rPr>
              <a:t>Cada indivíduo possui um conjunto de </a:t>
            </a:r>
            <a:r>
              <a:rPr lang="pt-PT" sz="2000" dirty="0" err="1" smtClean="0">
                <a:latin typeface="Berlin Sans FB" pitchFamily="34" charset="0"/>
              </a:rPr>
              <a:t>carateres</a:t>
            </a:r>
            <a:r>
              <a:rPr lang="pt-PT" sz="2000" dirty="0" smtClean="0">
                <a:latin typeface="Berlin Sans FB" pitchFamily="34" charset="0"/>
              </a:rPr>
              <a:t> que herdou dos seus pais e que se designam por </a:t>
            </a:r>
            <a:r>
              <a:rPr lang="pt-PT" sz="2000" b="1" u="sng" dirty="0" err="1" smtClean="0">
                <a:solidFill>
                  <a:srgbClr val="333399"/>
                </a:solidFill>
                <a:latin typeface="Berlin Sans FB" pitchFamily="34" charset="0"/>
              </a:rPr>
              <a:t>carateres</a:t>
            </a:r>
            <a:r>
              <a:rPr lang="pt-PT" sz="2000" b="1" u="sng" dirty="0" smtClean="0">
                <a:solidFill>
                  <a:srgbClr val="333399"/>
                </a:solidFill>
                <a:latin typeface="Berlin Sans FB" pitchFamily="34" charset="0"/>
              </a:rPr>
              <a:t> hereditários</a:t>
            </a:r>
            <a:r>
              <a:rPr lang="pt-PT" sz="2000" dirty="0" smtClean="0">
                <a:latin typeface="Berlin Sans FB" pitchFamily="34" charset="0"/>
              </a:rPr>
              <a:t>.</a:t>
            </a:r>
          </a:p>
          <a:p>
            <a:pPr algn="just"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pt-PT" sz="2000" dirty="0" smtClean="0">
                <a:latin typeface="Berlin Sans FB" pitchFamily="34" charset="0"/>
              </a:rPr>
              <a:t>Existem </a:t>
            </a:r>
            <a:r>
              <a:rPr lang="pt-PT" sz="2000" dirty="0" err="1" smtClean="0">
                <a:latin typeface="Berlin Sans FB" pitchFamily="34" charset="0"/>
              </a:rPr>
              <a:t>carateres</a:t>
            </a:r>
            <a:r>
              <a:rPr lang="pt-PT" sz="2000" dirty="0" smtClean="0">
                <a:latin typeface="Berlin Sans FB" pitchFamily="34" charset="0"/>
              </a:rPr>
              <a:t> observáveis (</a:t>
            </a:r>
            <a:r>
              <a:rPr lang="pt-PT" sz="2000" dirty="0" err="1">
                <a:latin typeface="Berlin Sans FB" pitchFamily="34" charset="0"/>
              </a:rPr>
              <a:t>e</a:t>
            </a:r>
            <a:r>
              <a:rPr lang="pt-PT" sz="2000" dirty="0" err="1" smtClean="0">
                <a:latin typeface="Berlin Sans FB" pitchFamily="34" charset="0"/>
              </a:rPr>
              <a:t>x</a:t>
            </a:r>
            <a:r>
              <a:rPr lang="pt-PT" sz="2000" dirty="0" smtClean="0">
                <a:latin typeface="Berlin Sans FB" pitchFamily="34" charset="0"/>
              </a:rPr>
              <a:t>: cor dos olhos ) e não observáveis(</a:t>
            </a:r>
            <a:r>
              <a:rPr lang="pt-PT" sz="2000" dirty="0" err="1" smtClean="0">
                <a:latin typeface="Berlin Sans FB" pitchFamily="34" charset="0"/>
              </a:rPr>
              <a:t>ex</a:t>
            </a:r>
            <a:r>
              <a:rPr lang="pt-PT" sz="2000" dirty="0" smtClean="0">
                <a:latin typeface="Berlin Sans FB" pitchFamily="34" charset="0"/>
              </a:rPr>
              <a:t>: tipo de sangue ). </a:t>
            </a:r>
          </a:p>
          <a:p>
            <a:pPr algn="just"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pt-PT" sz="2000" dirty="0" smtClean="0">
                <a:latin typeface="Berlin Sans FB" pitchFamily="34" charset="0"/>
              </a:rPr>
              <a:t>A transmissão das características hereditárias é um mecanismo </a:t>
            </a:r>
            <a:r>
              <a:rPr lang="pt-PT" sz="2000" b="1" dirty="0" smtClean="0">
                <a:latin typeface="Berlin Sans FB" pitchFamily="34" charset="0"/>
              </a:rPr>
              <a:t>universal</a:t>
            </a:r>
            <a:r>
              <a:rPr lang="pt-PT" sz="2000" dirty="0" smtClean="0">
                <a:latin typeface="Berlin Sans FB" pitchFamily="34" charset="0"/>
              </a:rPr>
              <a:t> (para todas as formas de vida).</a:t>
            </a:r>
          </a:p>
          <a:p>
            <a:pPr algn="just" eaLnBrk="1" hangingPunct="1">
              <a:spcBef>
                <a:spcPts val="600"/>
              </a:spcBef>
              <a:buFontTx/>
              <a:buBlip>
                <a:blip r:embed="rId3"/>
              </a:buBlip>
            </a:pPr>
            <a:r>
              <a:rPr lang="pt-PT" sz="2000" dirty="0" smtClean="0">
                <a:latin typeface="Berlin Sans FB" pitchFamily="34" charset="0"/>
              </a:rPr>
              <a:t>As características que os indivíduos </a:t>
            </a:r>
          </a:p>
          <a:p>
            <a:pPr marL="0" indent="0" algn="just" eaLnBrk="1" hangingPunct="1">
              <a:spcBef>
                <a:spcPts val="600"/>
              </a:spcBef>
              <a:buNone/>
            </a:pPr>
            <a:r>
              <a:rPr lang="pt-PT" sz="2000" dirty="0">
                <a:latin typeface="Berlin Sans FB" pitchFamily="34" charset="0"/>
              </a:rPr>
              <a:t> </a:t>
            </a:r>
            <a:r>
              <a:rPr lang="pt-PT" sz="2000" dirty="0" smtClean="0">
                <a:latin typeface="Berlin Sans FB" pitchFamily="34" charset="0"/>
              </a:rPr>
              <a:t>     manifestam dependem material genético</a:t>
            </a:r>
          </a:p>
          <a:p>
            <a:pPr marL="0" indent="0" algn="just" eaLnBrk="1" hangingPunct="1">
              <a:spcBef>
                <a:spcPts val="600"/>
              </a:spcBef>
              <a:buNone/>
            </a:pPr>
            <a:r>
              <a:rPr lang="pt-PT" sz="2000" dirty="0">
                <a:latin typeface="Berlin Sans FB" pitchFamily="34" charset="0"/>
              </a:rPr>
              <a:t> </a:t>
            </a:r>
            <a:r>
              <a:rPr lang="pt-PT" sz="2000" dirty="0" smtClean="0">
                <a:latin typeface="Berlin Sans FB" pitchFamily="34" charset="0"/>
              </a:rPr>
              <a:t>     existente no </a:t>
            </a:r>
            <a:r>
              <a:rPr lang="pt-PT" sz="2000" b="1" u="sng" dirty="0" smtClean="0">
                <a:solidFill>
                  <a:schemeClr val="tx2"/>
                </a:solidFill>
                <a:latin typeface="Berlin Sans FB" pitchFamily="34" charset="0"/>
              </a:rPr>
              <a:t>núcleo</a:t>
            </a:r>
            <a:r>
              <a:rPr lang="pt-PT" sz="2000" dirty="0" smtClean="0">
                <a:latin typeface="Berlin Sans FB" pitchFamily="34" charset="0"/>
              </a:rPr>
              <a:t> das suas células.</a:t>
            </a:r>
            <a:endParaRPr lang="pt-PT" sz="2000" dirty="0">
              <a:latin typeface="Berlin Sans FB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523DE-E013-4F99-ABEA-011E1B89F567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graphicFrame>
        <p:nvGraphicFramePr>
          <p:cNvPr id="9" name="Objec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1321063"/>
              </p:ext>
            </p:extLst>
          </p:nvPr>
        </p:nvGraphicFramePr>
        <p:xfrm>
          <a:off x="5436096" y="4293096"/>
          <a:ext cx="3160613" cy="995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18" name="Imagem de Mapa de Bits" r:id="rId4" imgW="8066667" imgH="2685714" progId="Paint.Picture">
                  <p:embed/>
                </p:oleObj>
              </mc:Choice>
              <mc:Fallback>
                <p:oleObj name="Imagem de Mapa de Bits" r:id="rId4" imgW="8066667" imgH="2685714" progId="Paint.Picture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4293096"/>
                        <a:ext cx="3160613" cy="995393"/>
                      </a:xfrm>
                      <a:prstGeom prst="rect">
                        <a:avLst/>
                      </a:prstGeom>
                      <a:noFill/>
                      <a:ln w="38100" cmpd="dbl">
                        <a:solidFill>
                          <a:srgbClr val="333399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E746-0A63-425D-83C3-34DC4000DDF8}" type="slidenum">
              <a:rPr lang="pt-PT" smtClean="0"/>
              <a:pPr>
                <a:defRPr/>
              </a:pPr>
              <a:t>5</a:t>
            </a:fld>
            <a:endParaRPr lang="pt-PT"/>
          </a:p>
        </p:txBody>
      </p:sp>
      <p:graphicFrame>
        <p:nvGraphicFramePr>
          <p:cNvPr id="10" name="Objec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6100961"/>
              </p:ext>
            </p:extLst>
          </p:nvPr>
        </p:nvGraphicFramePr>
        <p:xfrm>
          <a:off x="5436096" y="5229200"/>
          <a:ext cx="3168352" cy="961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19" name="Imagem de Mapa de Bits" r:id="rId6" imgW="8345065" imgH="2676899" progId="Paint.Picture">
                  <p:embed/>
                </p:oleObj>
              </mc:Choice>
              <mc:Fallback>
                <p:oleObj name="Imagem de Mapa de Bits" r:id="rId6" imgW="8345065" imgH="2676899" progId="Paint.Picture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5229200"/>
                        <a:ext cx="3168352" cy="961747"/>
                      </a:xfrm>
                      <a:prstGeom prst="rect">
                        <a:avLst/>
                      </a:prstGeom>
                      <a:noFill/>
                      <a:ln w="38100" cmpd="dbl">
                        <a:solidFill>
                          <a:srgbClr val="333399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686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pt-PT" dirty="0" smtClean="0"/>
              <a:t>Onde se localiza a informação genética?</a:t>
            </a:r>
            <a:endParaRPr lang="pt-PT" dirty="0"/>
          </a:p>
        </p:txBody>
      </p:sp>
      <p:pic>
        <p:nvPicPr>
          <p:cNvPr id="7" name="Picture 4" descr="conceitos%5Cgen1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48880"/>
            <a:ext cx="3816424" cy="2908963"/>
          </a:xfrm>
        </p:spPr>
      </p:pic>
      <p:sp>
        <p:nvSpPr>
          <p:cNvPr id="9" name="Marcador de Posição de Conteúdo 8"/>
          <p:cNvSpPr>
            <a:spLocks noGrp="1"/>
          </p:cNvSpPr>
          <p:nvPr>
            <p:ph sz="half" idx="2"/>
          </p:nvPr>
        </p:nvSpPr>
        <p:spPr>
          <a:xfrm>
            <a:off x="4716016" y="2348880"/>
            <a:ext cx="4114800" cy="2952328"/>
          </a:xfrm>
        </p:spPr>
        <p:txBody>
          <a:bodyPr/>
          <a:lstStyle/>
          <a:p>
            <a:r>
              <a:rPr lang="pt-PT" dirty="0" smtClean="0">
                <a:latin typeface="Berlin Sans FB" pitchFamily="34" charset="0"/>
              </a:rPr>
              <a:t>No </a:t>
            </a:r>
            <a:r>
              <a:rPr lang="pt-PT" dirty="0" smtClean="0">
                <a:solidFill>
                  <a:schemeClr val="tx2"/>
                </a:solidFill>
                <a:latin typeface="Berlin Sans FB" pitchFamily="34" charset="0"/>
              </a:rPr>
              <a:t>DNA</a:t>
            </a:r>
            <a:r>
              <a:rPr lang="pt-PT" dirty="0" smtClean="0">
                <a:latin typeface="Berlin Sans FB" pitchFamily="34" charset="0"/>
              </a:rPr>
              <a:t> que constitui os cromossomas que estão no núcleo das células.</a:t>
            </a:r>
          </a:p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523DE-E013-4F99-ABEA-011E1B89F567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E746-0A63-425D-83C3-34DC4000DDF8}" type="slidenum">
              <a:rPr lang="pt-PT" smtClean="0"/>
              <a:pPr>
                <a:defRPr/>
              </a:pPr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65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O  DNA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800" dirty="0" smtClean="0">
                <a:latin typeface="Berlin Sans FB" pitchFamily="34" charset="0"/>
              </a:rPr>
              <a:t>O que é o </a:t>
            </a:r>
            <a:r>
              <a:rPr lang="pt-PT" sz="2800" dirty="0" smtClean="0">
                <a:solidFill>
                  <a:schemeClr val="tx2"/>
                </a:solidFill>
                <a:latin typeface="Berlin Sans FB" pitchFamily="34" charset="0"/>
              </a:rPr>
              <a:t>DNA</a:t>
            </a:r>
            <a:r>
              <a:rPr lang="pt-PT" sz="2800" dirty="0" smtClean="0">
                <a:latin typeface="Berlin Sans FB" pitchFamily="34" charset="0"/>
              </a:rPr>
              <a:t> ?</a:t>
            </a:r>
          </a:p>
          <a:p>
            <a:pPr lvl="1"/>
            <a:r>
              <a:rPr lang="pt-PT" dirty="0">
                <a:solidFill>
                  <a:schemeClr val="bg1"/>
                </a:solidFill>
                <a:latin typeface="Berlin Sans FB" pitchFamily="34" charset="0"/>
              </a:rPr>
              <a:t> </a:t>
            </a:r>
            <a:r>
              <a:rPr lang="pt-PT" dirty="0" smtClean="0">
                <a:solidFill>
                  <a:schemeClr val="bg1"/>
                </a:solidFill>
                <a:latin typeface="Berlin Sans FB" pitchFamily="34" charset="0"/>
              </a:rPr>
              <a:t> molécula onde se encontra a informação genética</a:t>
            </a:r>
          </a:p>
          <a:p>
            <a:pPr lvl="1"/>
            <a:r>
              <a:rPr lang="pt-PT" dirty="0" smtClean="0">
                <a:solidFill>
                  <a:schemeClr val="bg1"/>
                </a:solidFill>
                <a:latin typeface="Berlin Sans FB" pitchFamily="34" charset="0"/>
              </a:rPr>
              <a:t> molécula através da qual o núcleo controla a função da célula  </a:t>
            </a:r>
          </a:p>
          <a:p>
            <a:pPr lvl="1"/>
            <a:r>
              <a:rPr lang="pt-PT" dirty="0" smtClean="0">
                <a:solidFill>
                  <a:schemeClr val="bg1"/>
                </a:solidFill>
                <a:latin typeface="Berlin Sans FB" pitchFamily="34" charset="0"/>
              </a:rPr>
              <a:t> duas cadeias de nucleótidos</a:t>
            </a:r>
          </a:p>
          <a:p>
            <a:pPr lvl="1"/>
            <a:r>
              <a:rPr lang="pt-PT" dirty="0" smtClean="0">
                <a:solidFill>
                  <a:schemeClr val="bg1"/>
                </a:solidFill>
                <a:latin typeface="Berlin Sans FB" pitchFamily="34" charset="0"/>
              </a:rPr>
              <a:t>Dupla hélice</a:t>
            </a:r>
          </a:p>
          <a:p>
            <a:pPr lvl="1"/>
            <a:endParaRPr lang="pt-PT" dirty="0">
              <a:latin typeface="Berlin Sans FB" pitchFamily="34" charset="0"/>
            </a:endParaRPr>
          </a:p>
          <a:p>
            <a:pPr lvl="1"/>
            <a:endParaRPr lang="pt-PT" dirty="0" smtClean="0">
              <a:latin typeface="Berlin Sans FB" pitchFamily="34" charset="0"/>
            </a:endParaRPr>
          </a:p>
          <a:p>
            <a:pPr marL="457200" lvl="1" indent="0">
              <a:buNone/>
            </a:pPr>
            <a:endParaRPr lang="pt-PT" dirty="0" smtClean="0">
              <a:latin typeface="Berlin Sans FB" pitchFamily="34" charset="0"/>
            </a:endParaRPr>
          </a:p>
          <a:p>
            <a:pPr marL="457200" lvl="1" indent="0">
              <a:buNone/>
            </a:pPr>
            <a:r>
              <a:rPr lang="pt-PT" dirty="0">
                <a:latin typeface="Berlin Sans FB" pitchFamily="34" charset="0"/>
              </a:rPr>
              <a:t> </a:t>
            </a:r>
            <a:r>
              <a:rPr lang="pt-PT" dirty="0" smtClean="0">
                <a:latin typeface="Berlin Sans FB" pitchFamily="34" charset="0"/>
              </a:rPr>
              <a:t>                                                                        </a:t>
            </a:r>
            <a:r>
              <a:rPr lang="pt-PT" b="1" dirty="0" smtClean="0">
                <a:solidFill>
                  <a:schemeClr val="tx2"/>
                </a:solidFill>
                <a:latin typeface="Berlin Sans FB" pitchFamily="34" charset="0"/>
              </a:rPr>
              <a:t>molécula de DNA</a:t>
            </a:r>
            <a:endParaRPr lang="pt-PT" b="1" dirty="0">
              <a:solidFill>
                <a:schemeClr val="tx2"/>
              </a:solidFill>
              <a:latin typeface="Berlin Sans FB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523DE-E013-4F99-ABEA-011E1B89F567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E746-0A63-425D-83C3-34DC4000DDF8}" type="slidenum">
              <a:rPr lang="pt-PT" smtClean="0"/>
              <a:pPr>
                <a:defRPr/>
              </a:pPr>
              <a:t>7</a:t>
            </a:fld>
            <a:endParaRPr lang="pt-PT"/>
          </a:p>
        </p:txBody>
      </p:sp>
      <p:pic>
        <p:nvPicPr>
          <p:cNvPr id="7" name="Picture 9" descr="dnastructure"/>
          <p:cNvPicPr>
            <a:picLocks noChangeAspect="1" noChangeArrowheads="1"/>
          </p:cNvPicPr>
          <p:nvPr/>
        </p:nvPicPr>
        <p:blipFill>
          <a:blip r:embed="rId2" cstate="print">
            <a:lum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645024"/>
            <a:ext cx="3096344" cy="2019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028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 que é o nucleótido?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000" dirty="0">
                <a:solidFill>
                  <a:schemeClr val="tx2"/>
                </a:solidFill>
                <a:latin typeface="Berlin Sans FB" pitchFamily="34" charset="0"/>
              </a:rPr>
              <a:t>Nucleótido</a:t>
            </a:r>
            <a:r>
              <a:rPr lang="pt-PT" sz="2000" dirty="0">
                <a:latin typeface="Berlin Sans FB" pitchFamily="34" charset="0"/>
              </a:rPr>
              <a:t> – molécula (unidade básica do ADN) constituída por</a:t>
            </a:r>
            <a:r>
              <a:rPr lang="pt-PT" sz="2000" dirty="0" smtClean="0">
                <a:latin typeface="Berlin Sans FB" pitchFamily="34" charset="0"/>
              </a:rPr>
              <a:t>:</a:t>
            </a:r>
            <a:endParaRPr lang="pt-PT" sz="2000" dirty="0">
              <a:latin typeface="Berlin Sans FB" pitchFamily="34" charset="0"/>
            </a:endParaRPr>
          </a:p>
          <a:p>
            <a:r>
              <a:rPr lang="pt-PT" sz="2000" dirty="0">
                <a:latin typeface="Berlin Sans FB" pitchFamily="34" charset="0"/>
              </a:rPr>
              <a:t> um açúcar – desoxirribose;</a:t>
            </a:r>
          </a:p>
          <a:p>
            <a:r>
              <a:rPr lang="pt-PT" sz="2000" dirty="0">
                <a:latin typeface="Berlin Sans FB" pitchFamily="34" charset="0"/>
              </a:rPr>
              <a:t> grupo fosfato;</a:t>
            </a:r>
          </a:p>
          <a:p>
            <a:r>
              <a:rPr lang="pt-PT" sz="2000" dirty="0">
                <a:latin typeface="Berlin Sans FB" pitchFamily="34" charset="0"/>
              </a:rPr>
              <a:t> uma das seguintes bases </a:t>
            </a:r>
            <a:r>
              <a:rPr lang="pt-PT" sz="2000" dirty="0" smtClean="0">
                <a:latin typeface="Berlin Sans FB" pitchFamily="34" charset="0"/>
              </a:rPr>
              <a:t>azotadas: </a:t>
            </a:r>
            <a:r>
              <a:rPr lang="pt-PT" sz="2000" dirty="0">
                <a:latin typeface="Berlin Sans FB" pitchFamily="34" charset="0"/>
              </a:rPr>
              <a:t>Timina (T), Adenina (A), Citosina (C) e Guanina (G).</a:t>
            </a:r>
          </a:p>
          <a:p>
            <a:pPr marL="0" indent="0">
              <a:buNone/>
            </a:pPr>
            <a:endParaRPr lang="pt-PT" sz="2400" dirty="0" smtClean="0">
              <a:latin typeface="Berlin Sans FB" pitchFamily="34" charset="0"/>
            </a:endParaRPr>
          </a:p>
          <a:p>
            <a:pPr marL="0" indent="0">
              <a:buNone/>
            </a:pPr>
            <a:endParaRPr lang="pt-PT" sz="2800" dirty="0">
              <a:latin typeface="Berlin Sans FB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523DE-E013-4F99-ABEA-011E1B89F567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E746-0A63-425D-83C3-34DC4000DDF8}" type="slidenum">
              <a:rPr lang="pt-PT" smtClean="0"/>
              <a:pPr>
                <a:defRPr/>
              </a:pPr>
              <a:t>8</a:t>
            </a:fld>
            <a:endParaRPr lang="pt-PT"/>
          </a:p>
        </p:txBody>
      </p:sp>
      <p:grpSp>
        <p:nvGrpSpPr>
          <p:cNvPr id="10" name="Grupo 9"/>
          <p:cNvGrpSpPr/>
          <p:nvPr/>
        </p:nvGrpSpPr>
        <p:grpSpPr>
          <a:xfrm>
            <a:off x="1365344" y="3491593"/>
            <a:ext cx="6850075" cy="2457687"/>
            <a:chOff x="1047751" y="549274"/>
            <a:chExt cx="7413153" cy="2951163"/>
          </a:xfrm>
        </p:grpSpPr>
        <p:pic>
          <p:nvPicPr>
            <p:cNvPr id="11" name="Picture 8" descr="nucleotid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716" y="620713"/>
              <a:ext cx="3024188" cy="26320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upo 11"/>
            <p:cNvGrpSpPr/>
            <p:nvPr/>
          </p:nvGrpSpPr>
          <p:grpSpPr>
            <a:xfrm>
              <a:off x="1047751" y="549274"/>
              <a:ext cx="4387849" cy="2951163"/>
              <a:chOff x="1047751" y="549274"/>
              <a:chExt cx="4387849" cy="2951163"/>
            </a:xfrm>
          </p:grpSpPr>
          <p:grpSp>
            <p:nvGrpSpPr>
              <p:cNvPr id="13" name="Group 12"/>
              <p:cNvGrpSpPr>
                <a:grpSpLocks/>
              </p:cNvGrpSpPr>
              <p:nvPr/>
            </p:nvGrpSpPr>
            <p:grpSpPr bwMode="auto">
              <a:xfrm>
                <a:off x="1047751" y="549274"/>
                <a:ext cx="2035175" cy="2951163"/>
                <a:chOff x="782" y="346"/>
                <a:chExt cx="1282" cy="1859"/>
              </a:xfrm>
            </p:grpSpPr>
            <p:pic>
              <p:nvPicPr>
                <p:cNvPr id="15" name="Picture 10" descr="Imagem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2" y="346"/>
                  <a:ext cx="1282" cy="18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" name="Oval 11"/>
                <p:cNvSpPr>
                  <a:spLocks noChangeArrowheads="1"/>
                </p:cNvSpPr>
                <p:nvPr/>
              </p:nvSpPr>
              <p:spPr bwMode="auto">
                <a:xfrm>
                  <a:off x="1111" y="1117"/>
                  <a:ext cx="408" cy="408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</p:grp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 flipV="1">
                <a:off x="1835150" y="620713"/>
                <a:ext cx="3600450" cy="11525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P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1322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 que é o gene ?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pt-PT" sz="2800" dirty="0" smtClean="0">
              <a:latin typeface="Berlin Sans FB" pitchFamily="34" charset="0"/>
            </a:endParaRPr>
          </a:p>
          <a:p>
            <a:pPr algn="just"/>
            <a:r>
              <a:rPr lang="pt-PT" sz="2800" dirty="0" smtClean="0">
                <a:latin typeface="Berlin Sans FB" pitchFamily="34" charset="0"/>
              </a:rPr>
              <a:t>…</a:t>
            </a:r>
            <a:r>
              <a:rPr lang="pt-PT" dirty="0">
                <a:latin typeface="Berlin Sans FB" pitchFamily="34" charset="0"/>
              </a:rPr>
              <a:t>é um segmento de DNA e </a:t>
            </a:r>
            <a:endParaRPr lang="pt-PT" dirty="0" smtClean="0">
              <a:latin typeface="Berlin Sans FB" pitchFamily="34" charset="0"/>
            </a:endParaRPr>
          </a:p>
          <a:p>
            <a:pPr marL="0" indent="0" algn="just">
              <a:buNone/>
            </a:pPr>
            <a:r>
              <a:rPr lang="pt-PT" dirty="0" smtClean="0">
                <a:latin typeface="Berlin Sans FB" pitchFamily="34" charset="0"/>
              </a:rPr>
              <a:t>determina </a:t>
            </a:r>
            <a:r>
              <a:rPr lang="pt-PT" dirty="0">
                <a:latin typeface="Berlin Sans FB" pitchFamily="34" charset="0"/>
              </a:rPr>
              <a:t>uma característica</a:t>
            </a:r>
            <a:r>
              <a:rPr lang="pt-PT" dirty="0" smtClean="0">
                <a:latin typeface="Berlin Sans FB" pitchFamily="34" charset="0"/>
              </a:rPr>
              <a:t>.</a:t>
            </a:r>
          </a:p>
          <a:p>
            <a:pPr marL="0" indent="0" algn="just">
              <a:buNone/>
            </a:pPr>
            <a:endParaRPr lang="pt-PT" sz="2800" dirty="0" smtClean="0">
              <a:latin typeface="Berlin Sans FB" pitchFamily="34" charset="0"/>
            </a:endParaRPr>
          </a:p>
          <a:p>
            <a:pPr marL="0" indent="0" algn="just">
              <a:buNone/>
            </a:pPr>
            <a:endParaRPr lang="pt-PT" sz="2400" dirty="0" smtClean="0">
              <a:solidFill>
                <a:schemeClr val="tx2"/>
              </a:solidFill>
              <a:latin typeface="Berlin Sans FB" pitchFamily="34" charset="0"/>
            </a:endParaRPr>
          </a:p>
          <a:p>
            <a:pPr marL="0" indent="0" algn="just">
              <a:buNone/>
            </a:pPr>
            <a:r>
              <a:rPr lang="pt-PT" sz="2400" dirty="0" smtClean="0">
                <a:solidFill>
                  <a:schemeClr val="tx2"/>
                </a:solidFill>
                <a:latin typeface="Berlin Sans FB" pitchFamily="34" charset="0"/>
              </a:rPr>
              <a:t>Nota: </a:t>
            </a:r>
            <a:r>
              <a:rPr lang="pt-PT" sz="2400" dirty="0" smtClean="0">
                <a:latin typeface="Berlin Sans FB" pitchFamily="34" charset="0"/>
              </a:rPr>
              <a:t>os </a:t>
            </a:r>
            <a:r>
              <a:rPr lang="pt-PT" sz="2400" dirty="0">
                <a:latin typeface="Berlin Sans FB" pitchFamily="34" charset="0"/>
              </a:rPr>
              <a:t>pares de </a:t>
            </a:r>
            <a:r>
              <a:rPr lang="pt-PT" sz="2400" dirty="0" smtClean="0">
                <a:latin typeface="Berlin Sans FB" pitchFamily="34" charset="0"/>
              </a:rPr>
              <a:t>cromossomas </a:t>
            </a:r>
            <a:r>
              <a:rPr lang="pt-PT" sz="2400" dirty="0">
                <a:latin typeface="Berlin Sans FB" pitchFamily="34" charset="0"/>
              </a:rPr>
              <a:t>possuem </a:t>
            </a:r>
            <a:endParaRPr lang="pt-PT" sz="2400" dirty="0" smtClean="0">
              <a:latin typeface="Berlin Sans FB" pitchFamily="34" charset="0"/>
            </a:endParaRPr>
          </a:p>
          <a:p>
            <a:pPr marL="0" indent="0" algn="just">
              <a:buNone/>
            </a:pPr>
            <a:r>
              <a:rPr lang="pt-PT" sz="2400" dirty="0" smtClean="0">
                <a:latin typeface="Berlin Sans FB" pitchFamily="34" charset="0"/>
              </a:rPr>
              <a:t>o </a:t>
            </a:r>
            <a:r>
              <a:rPr lang="pt-PT" sz="2400" dirty="0">
                <a:latin typeface="Berlin Sans FB" pitchFamily="34" charset="0"/>
              </a:rPr>
              <a:t>gene para a mesma </a:t>
            </a:r>
            <a:r>
              <a:rPr lang="pt-PT" sz="2400" dirty="0" smtClean="0">
                <a:latin typeface="Berlin Sans FB" pitchFamily="34" charset="0"/>
              </a:rPr>
              <a:t>característica </a:t>
            </a:r>
            <a:r>
              <a:rPr lang="pt-PT" sz="2400" dirty="0">
                <a:latin typeface="Berlin Sans FB" pitchFamily="34" charset="0"/>
              </a:rPr>
              <a:t>nos </a:t>
            </a:r>
            <a:endParaRPr lang="pt-PT" sz="2400" dirty="0" smtClean="0">
              <a:latin typeface="Berlin Sans FB" pitchFamily="34" charset="0"/>
            </a:endParaRPr>
          </a:p>
          <a:p>
            <a:pPr marL="0" indent="0" algn="just">
              <a:buNone/>
            </a:pPr>
            <a:r>
              <a:rPr lang="pt-PT" sz="2400" dirty="0" smtClean="0">
                <a:latin typeface="Berlin Sans FB" pitchFamily="34" charset="0"/>
              </a:rPr>
              <a:t>dois </a:t>
            </a:r>
            <a:r>
              <a:rPr lang="pt-PT" sz="2400" dirty="0">
                <a:latin typeface="Berlin Sans FB" pitchFamily="34" charset="0"/>
              </a:rPr>
              <a:t>cromossomas.</a:t>
            </a:r>
          </a:p>
          <a:p>
            <a:pPr algn="just"/>
            <a:endParaRPr lang="pt-PT" sz="2400" dirty="0"/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523DE-E013-4F99-ABEA-011E1B89F567}" type="datetime1">
              <a:rPr lang="pt-PT" smtClean="0"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Noções Básicas de Hereditariedade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E746-0A63-425D-83C3-34DC4000DDF8}" type="slidenum">
              <a:rPr lang="pt-PT" smtClean="0"/>
              <a:pPr>
                <a:defRPr/>
              </a:pPr>
              <a:t>9</a:t>
            </a:fld>
            <a:endParaRPr lang="pt-PT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6" y="1772816"/>
            <a:ext cx="2910153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921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1261</TotalTime>
  <Words>510</Words>
  <Application>Microsoft Office PowerPoint</Application>
  <PresentationFormat>Apresentação no Ecrã (4:3)</PresentationFormat>
  <Paragraphs>120</Paragraphs>
  <Slides>14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16" baseType="lpstr">
      <vt:lpstr>Tema do Office</vt:lpstr>
      <vt:lpstr>Imagem de Mapa de Bits</vt:lpstr>
      <vt:lpstr>NOÇÕES BÁSICAS DE HEREDITARIEDADE</vt:lpstr>
      <vt:lpstr>Índice</vt:lpstr>
      <vt:lpstr>Introdução</vt:lpstr>
      <vt:lpstr>O que é?</vt:lpstr>
      <vt:lpstr>Carateres</vt:lpstr>
      <vt:lpstr>Onde se localiza a informação genética?</vt:lpstr>
      <vt:lpstr> O  DNA</vt:lpstr>
      <vt:lpstr>O que é o nucleótido?</vt:lpstr>
      <vt:lpstr>O que é o gene ?</vt:lpstr>
      <vt:lpstr>E o que é o genoma?</vt:lpstr>
      <vt:lpstr>Cariótipo Humano</vt:lpstr>
      <vt:lpstr>Conceitos importantes</vt:lpstr>
      <vt:lpstr>Exercício</vt:lpstr>
      <vt:lpstr>Webliografia consultada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Angélica Sousa</dc:creator>
  <cp:lastModifiedBy>Utilizador</cp:lastModifiedBy>
  <cp:revision>109</cp:revision>
  <dcterms:created xsi:type="dcterms:W3CDTF">2006-10-14T18:46:50Z</dcterms:created>
  <dcterms:modified xsi:type="dcterms:W3CDTF">2012-07-12T13:23:05Z</dcterms:modified>
</cp:coreProperties>
</file>